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260" r:id="rId3"/>
    <p:sldId id="258" r:id="rId4"/>
    <p:sldId id="262" r:id="rId5"/>
    <p:sldId id="263" r:id="rId6"/>
    <p:sldId id="264" r:id="rId7"/>
    <p:sldId id="265" r:id="rId8"/>
    <p:sldId id="266" r:id="rId9"/>
    <p:sldId id="272" r:id="rId10"/>
    <p:sldId id="277" r:id="rId11"/>
    <p:sldId id="278" r:id="rId12"/>
    <p:sldId id="279" r:id="rId13"/>
    <p:sldId id="280" r:id="rId14"/>
    <p:sldId id="273" r:id="rId15"/>
    <p:sldId id="281" r:id="rId16"/>
    <p:sldId id="276" r:id="rId17"/>
    <p:sldId id="283" r:id="rId18"/>
    <p:sldId id="287" r:id="rId19"/>
    <p:sldId id="282" r:id="rId20"/>
    <p:sldId id="286" r:id="rId21"/>
    <p:sldId id="285" r:id="rId22"/>
    <p:sldId id="288" r:id="rId23"/>
    <p:sldId id="284" r:id="rId2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1" d="100"/>
          <a:sy n="81" d="100"/>
        </p:scale>
        <p:origin x="1498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ADEF3C9-320D-49C9-B1DC-FD7F4C63C7A7}" type="datetimeFigureOut">
              <a:rPr lang="es-ES" smtClean="0"/>
              <a:t>09/12/2019</a:t>
            </a:fld>
            <a:endParaRPr lang="es-E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54B7AFF-B340-4D3D-9023-24597866F88D}" type="slidenum">
              <a:rPr lang="es-ES" smtClean="0"/>
              <a:t>‹#›</a:t>
            </a:fld>
            <a:endParaRPr lang="es-E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s-E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F3C9-320D-49C9-B1DC-FD7F4C63C7A7}" type="datetimeFigureOut">
              <a:rPr lang="es-ES" smtClean="0"/>
              <a:t>09/12/2019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7AFF-B340-4D3D-9023-24597866F88D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F3C9-320D-49C9-B1DC-FD7F4C63C7A7}" type="datetimeFigureOut">
              <a:rPr lang="es-ES" smtClean="0"/>
              <a:t>09/12/2019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54B7AFF-B340-4D3D-9023-24597866F88D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F3C9-320D-49C9-B1DC-FD7F4C63C7A7}" type="datetimeFigureOut">
              <a:rPr lang="es-ES" smtClean="0"/>
              <a:t>09/12/2019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7AFF-B340-4D3D-9023-24597866F88D}" type="slidenum">
              <a:rPr lang="es-ES" smtClean="0"/>
              <a:t>‹#›</a:t>
            </a:fld>
            <a:endParaRPr lang="es-E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ADEF3C9-320D-49C9-B1DC-FD7F4C63C7A7}" type="datetimeFigureOut">
              <a:rPr lang="es-ES" smtClean="0"/>
              <a:t>09/12/2019</a:t>
            </a:fld>
            <a:endParaRPr lang="es-E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54B7AFF-B340-4D3D-9023-24597866F88D}" type="slidenum">
              <a:rPr lang="es-ES" smtClean="0"/>
              <a:t>‹#›</a:t>
            </a:fld>
            <a:endParaRPr lang="es-E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F3C9-320D-49C9-B1DC-FD7F4C63C7A7}" type="datetimeFigureOut">
              <a:rPr lang="es-ES" smtClean="0"/>
              <a:t>09/12/2019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7AFF-B340-4D3D-9023-24597866F88D}" type="slidenum">
              <a:rPr lang="es-ES" smtClean="0"/>
              <a:t>‹#›</a:t>
            </a:fld>
            <a:endParaRPr lang="es-E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F3C9-320D-49C9-B1DC-FD7F4C63C7A7}" type="datetimeFigureOut">
              <a:rPr lang="es-ES" smtClean="0"/>
              <a:t>09/12/2019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7AFF-B340-4D3D-9023-24597866F88D}" type="slidenum">
              <a:rPr lang="es-ES" smtClean="0"/>
              <a:t>‹#›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F3C9-320D-49C9-B1DC-FD7F4C63C7A7}" type="datetimeFigureOut">
              <a:rPr lang="es-ES" smtClean="0"/>
              <a:t>09/12/2019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7AFF-B340-4D3D-9023-24597866F88D}" type="slidenum">
              <a:rPr lang="es-ES" smtClean="0"/>
              <a:t>‹#›</a:t>
            </a:fld>
            <a:endParaRPr lang="es-E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F3C9-320D-49C9-B1DC-FD7F4C63C7A7}" type="datetimeFigureOut">
              <a:rPr lang="es-ES" smtClean="0"/>
              <a:t>09/12/2019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7AFF-B340-4D3D-9023-24597866F88D}" type="slidenum">
              <a:rPr lang="es-ES" smtClean="0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F3C9-320D-49C9-B1DC-FD7F4C63C7A7}" type="datetimeFigureOut">
              <a:rPr lang="es-ES" smtClean="0"/>
              <a:t>09/12/2019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54B7AFF-B340-4D3D-9023-24597866F88D}" type="slidenum">
              <a:rPr lang="es-ES" smtClean="0"/>
              <a:t>‹#›</a:t>
            </a:fld>
            <a:endParaRPr lang="es-E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EF3C9-320D-49C9-B1DC-FD7F4C63C7A7}" type="datetimeFigureOut">
              <a:rPr lang="es-ES" smtClean="0"/>
              <a:t>09/12/2019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4B7AFF-B340-4D3D-9023-24597866F88D}" type="slidenum">
              <a:rPr lang="es-ES" smtClean="0"/>
              <a:t>‹#›</a:t>
            </a:fld>
            <a:endParaRPr lang="es-E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5ADEF3C9-320D-49C9-B1DC-FD7F4C63C7A7}" type="datetimeFigureOut">
              <a:rPr lang="es-ES" smtClean="0"/>
              <a:t>09/12/2019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254B7AFF-B340-4D3D-9023-24597866F88D}" type="slidenum">
              <a:rPr lang="es-ES" smtClean="0"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Funcionamiento%20de%20la%20m&#225;quina%20de%20vapor%20de%20Watt.mp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7069983" y="4653136"/>
            <a:ext cx="1981200" cy="2088232"/>
          </a:xfrm>
        </p:spPr>
        <p:txBody>
          <a:bodyPr>
            <a:normAutofit fontScale="85000" lnSpcReduction="20000"/>
          </a:bodyPr>
          <a:lstStyle/>
          <a:p>
            <a:r>
              <a:rPr lang="es-ES" sz="1600" dirty="0">
                <a:latin typeface="+mj-lt"/>
              </a:rPr>
              <a:t>José Suárez C.I 20199944</a:t>
            </a:r>
          </a:p>
          <a:p>
            <a:r>
              <a:rPr lang="es-ES" sz="1600" dirty="0">
                <a:latin typeface="+mj-lt"/>
              </a:rPr>
              <a:t>Diego Martínez C.I 26128457</a:t>
            </a:r>
          </a:p>
          <a:p>
            <a:r>
              <a:rPr lang="es-ES" sz="1600" dirty="0" err="1">
                <a:latin typeface="+mj-lt"/>
              </a:rPr>
              <a:t>Ermirosa</a:t>
            </a:r>
            <a:r>
              <a:rPr lang="es-ES" sz="1600" dirty="0">
                <a:latin typeface="+mj-lt"/>
              </a:rPr>
              <a:t> Santiago C.I 23442726</a:t>
            </a:r>
          </a:p>
          <a:p>
            <a:r>
              <a:rPr lang="es-ES" sz="1600" dirty="0">
                <a:latin typeface="+mj-lt"/>
              </a:rPr>
              <a:t>Alfredo Ferreira C.I 26765212</a:t>
            </a:r>
          </a:p>
          <a:p>
            <a:r>
              <a:rPr lang="es-ES" sz="1600" dirty="0" err="1">
                <a:latin typeface="+mj-lt"/>
              </a:rPr>
              <a:t>Elix</a:t>
            </a:r>
            <a:r>
              <a:rPr lang="es-ES" sz="1600" dirty="0">
                <a:latin typeface="+mj-lt"/>
              </a:rPr>
              <a:t> Vivas C.I 22987085</a:t>
            </a: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2563" y="2060848"/>
            <a:ext cx="6120680" cy="2116832"/>
          </a:xfrm>
        </p:spPr>
        <p:txBody>
          <a:bodyPr/>
          <a:lstStyle/>
          <a:p>
            <a:pPr algn="ctr"/>
            <a:r>
              <a:rPr lang="es-ES" sz="2800" u="sng" dirty="0">
                <a:latin typeface="Arial Narrow" panose="020B0606020202030204" pitchFamily="34" charset="0"/>
                <a:cs typeface="Arial" panose="020B0604020202020204" pitchFamily="34" charset="0"/>
              </a:rPr>
              <a:t>Regulador Centrifugo de watt</a:t>
            </a:r>
          </a:p>
        </p:txBody>
      </p:sp>
      <p:pic>
        <p:nvPicPr>
          <p:cNvPr id="1026" name="Picture 2" descr="Resultado de imagen para facultad de ingenieria ula blan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4322231" cy="937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maquina de vapor wat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2675106"/>
            <a:ext cx="2174927" cy="175557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1 Título"/>
          <p:cNvSpPr txBox="1">
            <a:spLocks/>
          </p:cNvSpPr>
          <p:nvPr/>
        </p:nvSpPr>
        <p:spPr>
          <a:xfrm>
            <a:off x="889631" y="6165304"/>
            <a:ext cx="5266545" cy="5911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 cap="all" spc="150" baseline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1800" dirty="0">
                <a:latin typeface="Arial Narrow" panose="020B0606020202030204" pitchFamily="34" charset="0"/>
                <a:cs typeface="Arial" panose="020B0604020202020204" pitchFamily="34" charset="0"/>
              </a:rPr>
              <a:t>Introducción al control automático</a:t>
            </a:r>
          </a:p>
        </p:txBody>
      </p:sp>
      <p:pic>
        <p:nvPicPr>
          <p:cNvPr id="1030" name="Picture 6" descr="Resultado de imagen para facultad de ingenieria ula blan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870305"/>
            <a:ext cx="1787661" cy="1046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006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F43C4A-2096-4228-B43F-9A1FADE3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Linealización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B13E1D3-A007-447D-9014-921DA9F9890E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0894" t="14841" r="1340" b="7585"/>
          <a:stretch/>
        </p:blipFill>
        <p:spPr bwMode="auto">
          <a:xfrm>
            <a:off x="179512" y="1700808"/>
            <a:ext cx="8784976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2146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C6A5CD5-2723-46FD-A5FE-2CB8F54DD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EF9831-1CEE-41FA-AFF6-D069E39C1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Linealización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182FFA-7C7F-4262-91FF-FE7DA3CC6877}"/>
              </a:ext>
            </a:extLst>
          </p:cNvPr>
          <p:cNvPicPr/>
          <p:nvPr/>
        </p:nvPicPr>
        <p:blipFill rotWithShape="1">
          <a:blip r:embed="rId2"/>
          <a:srcRect l="11059" t="15673" r="1602" b="7139"/>
          <a:stretch/>
        </p:blipFill>
        <p:spPr bwMode="auto">
          <a:xfrm>
            <a:off x="380999" y="1719070"/>
            <a:ext cx="8583489" cy="50222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14503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3E196AE-3C5F-4FF6-8AE1-7B02981B7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65C6B1-7BCB-4997-BEDD-9536A8AC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Linealización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14054-4A49-4159-BD70-0C577BF40AFF}"/>
              </a:ext>
            </a:extLst>
          </p:cNvPr>
          <p:cNvPicPr/>
          <p:nvPr/>
        </p:nvPicPr>
        <p:blipFill rotWithShape="1">
          <a:blip r:embed="rId2"/>
          <a:srcRect l="11062" t="14784" r="2185" b="7276"/>
          <a:stretch/>
        </p:blipFill>
        <p:spPr bwMode="auto">
          <a:xfrm>
            <a:off x="381000" y="1719071"/>
            <a:ext cx="8583488" cy="49502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22014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885B7-66F4-4D74-A425-B572E23E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Linealización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B009D3-1FBD-46F1-AA04-6B84240F2F5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1309" t="15970" r="1451" b="7428"/>
          <a:stretch/>
        </p:blipFill>
        <p:spPr bwMode="auto">
          <a:xfrm>
            <a:off x="107504" y="1628800"/>
            <a:ext cx="8856984" cy="51125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9876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 Título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</p:spPr>
        <p:txBody>
          <a:bodyPr/>
          <a:lstStyle/>
          <a:p>
            <a:r>
              <a:rPr lang="es-ES" dirty="0"/>
              <a:t>AUTOVALORES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123FB4-5B14-4911-9C36-B8002AC120B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2225" t="13897" r="1696" b="8627"/>
          <a:stretch/>
        </p:blipFill>
        <p:spPr bwMode="auto">
          <a:xfrm>
            <a:off x="179512" y="1628800"/>
            <a:ext cx="8784976" cy="51125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3398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C5DA31-3075-413E-9F52-1E43059EB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Función de transferencia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035E84E-E15C-4A19-830A-8572D9A49EC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1226" t="14045" r="1528" b="8330"/>
          <a:stretch/>
        </p:blipFill>
        <p:spPr bwMode="auto">
          <a:xfrm>
            <a:off x="179512" y="1628800"/>
            <a:ext cx="8712968" cy="51125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8974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Solución explicita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4D035D-761E-465A-95B1-C57656346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CDF7F4-294E-465E-A358-0B5099C8A352}"/>
              </a:ext>
            </a:extLst>
          </p:cNvPr>
          <p:cNvPicPr/>
          <p:nvPr/>
        </p:nvPicPr>
        <p:blipFill rotWithShape="1">
          <a:blip r:embed="rId2"/>
          <a:srcRect l="11061" t="15968" r="1531" b="7747"/>
          <a:stretch/>
        </p:blipFill>
        <p:spPr bwMode="auto">
          <a:xfrm>
            <a:off x="179512" y="1628800"/>
            <a:ext cx="8856984" cy="51125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8677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6FEE07E-2BAD-45EE-B39A-A9E016F3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bloque</a:t>
            </a:r>
            <a:r>
              <a:rPr lang="en-US" dirty="0"/>
              <a:t> del Sistema </a:t>
            </a:r>
            <a:r>
              <a:rPr lang="en-US" dirty="0" err="1"/>
              <a:t>inicial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8F81F6-F9DB-4CAF-A2EA-D90D535B6BA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994" t="15525" r="40697" b="16604"/>
          <a:stretch/>
        </p:blipFill>
        <p:spPr bwMode="auto">
          <a:xfrm>
            <a:off x="179512" y="1628800"/>
            <a:ext cx="8784976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26008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6FF925-99B2-45FE-A6A7-A655702B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Simulaci</a:t>
            </a:r>
            <a:r>
              <a:rPr lang="es-VE" dirty="0" err="1"/>
              <a:t>ón</a:t>
            </a:r>
            <a:r>
              <a:rPr lang="es-VE" dirty="0"/>
              <a:t> del sistema inicial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A279F5-AFCA-4836-AEB5-E1B847FDA38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84" t="15661" r="365" b="6047"/>
          <a:stretch/>
        </p:blipFill>
        <p:spPr bwMode="auto">
          <a:xfrm>
            <a:off x="179512" y="1700809"/>
            <a:ext cx="8784976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19480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0BFEC7-CCDB-443E-BD86-AD4CB63F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bloque</a:t>
            </a:r>
            <a:r>
              <a:rPr lang="en-US" dirty="0"/>
              <a:t> del Sistema no lineal con </a:t>
            </a:r>
            <a:r>
              <a:rPr lang="en-US" dirty="0" err="1"/>
              <a:t>cambios</a:t>
            </a:r>
            <a:r>
              <a:rPr lang="en-US" dirty="0"/>
              <a:t> de variables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911B58-4CAC-4E35-8738-B7F0710DF1D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8067" t="16855" r="45530" b="24306"/>
          <a:stretch/>
        </p:blipFill>
        <p:spPr bwMode="auto">
          <a:xfrm>
            <a:off x="179512" y="1628800"/>
            <a:ext cx="8784976" cy="5040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99431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94558" y="1719263"/>
            <a:ext cx="5780283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395536" y="283839"/>
            <a:ext cx="8496944" cy="1344961"/>
          </a:xfrm>
          <a:solidFill>
            <a:schemeClr val="tx2">
              <a:lumMod val="60000"/>
              <a:lumOff val="40000"/>
            </a:schemeClr>
          </a:solidFill>
        </p:spPr>
        <p:txBody>
          <a:bodyPr/>
          <a:lstStyle/>
          <a:p>
            <a:r>
              <a:rPr lang="es-ES" dirty="0"/>
              <a:t>Funcionamiento de la Maquina de vapor de watt</a:t>
            </a:r>
          </a:p>
        </p:txBody>
      </p:sp>
    </p:spTree>
    <p:extLst>
      <p:ext uri="{BB962C8B-B14F-4D97-AF65-F5344CB8AC3E}">
        <p14:creationId xmlns:p14="http://schemas.microsoft.com/office/powerpoint/2010/main" val="3675450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61B524-EB92-4867-BBB5-5D192A6AF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Simulaci</a:t>
            </a:r>
            <a:r>
              <a:rPr lang="es-VE" dirty="0" err="1"/>
              <a:t>ón</a:t>
            </a:r>
            <a:r>
              <a:rPr lang="es-VE" dirty="0"/>
              <a:t> del sistema inicial cambios de variable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B9E31F9-5A3F-457E-93E2-96FAC4A9626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580" t="15969" r="1087" b="12331"/>
          <a:stretch/>
        </p:blipFill>
        <p:spPr bwMode="auto">
          <a:xfrm>
            <a:off x="251520" y="1628800"/>
            <a:ext cx="8712968" cy="51125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05958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63C01D-7D93-4600-880C-974AD1781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912913"/>
          </a:xfrm>
        </p:spPr>
        <p:txBody>
          <a:bodyPr/>
          <a:lstStyle/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bloque</a:t>
            </a:r>
            <a:r>
              <a:rPr lang="en-US" dirty="0"/>
              <a:t> de la </a:t>
            </a:r>
            <a:r>
              <a:rPr lang="en-US" dirty="0" err="1"/>
              <a:t>func</a:t>
            </a:r>
            <a:r>
              <a:rPr lang="es-VE" dirty="0" err="1"/>
              <a:t>ió</a:t>
            </a:r>
            <a:r>
              <a:rPr lang="en-US" dirty="0"/>
              <a:t>n de </a:t>
            </a:r>
            <a:r>
              <a:rPr lang="en-US" dirty="0" err="1"/>
              <a:t>transferencia</a:t>
            </a:r>
            <a:r>
              <a:rPr lang="en-US" dirty="0"/>
              <a:t> (</a:t>
            </a:r>
            <a:r>
              <a:rPr lang="en-US" dirty="0" err="1"/>
              <a:t>simulación</a:t>
            </a:r>
            <a:r>
              <a:rPr lang="en-US" dirty="0"/>
              <a:t> lineal)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392D9F-E245-49D6-9C43-8645D0D6CF0C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4162" t="30016" r="47905" b="32733"/>
          <a:stretch/>
        </p:blipFill>
        <p:spPr bwMode="auto">
          <a:xfrm>
            <a:off x="179513" y="1700808"/>
            <a:ext cx="4536504" cy="49685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8FE63A-B743-4CDD-B6C3-C8F6626CB9D3}"/>
              </a:ext>
            </a:extLst>
          </p:cNvPr>
          <p:cNvPicPr/>
          <p:nvPr/>
        </p:nvPicPr>
        <p:blipFill rotWithShape="1">
          <a:blip r:embed="rId3"/>
          <a:srcRect t="9019" r="18586" b="6550"/>
          <a:stretch/>
        </p:blipFill>
        <p:spPr bwMode="auto">
          <a:xfrm>
            <a:off x="4732174" y="1916833"/>
            <a:ext cx="4248470" cy="47525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E95EE1-F5F6-490B-ADDF-9050CB9964EA}"/>
              </a:ext>
            </a:extLst>
          </p:cNvPr>
          <p:cNvSpPr txBox="1"/>
          <p:nvPr/>
        </p:nvSpPr>
        <p:spPr>
          <a:xfrm>
            <a:off x="5292080" y="155679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Entrada 1/J = 0.77 </a:t>
            </a:r>
          </a:p>
        </p:txBody>
      </p:sp>
    </p:spTree>
    <p:extLst>
      <p:ext uri="{BB962C8B-B14F-4D97-AF65-F5344CB8AC3E}">
        <p14:creationId xmlns:p14="http://schemas.microsoft.com/office/powerpoint/2010/main" val="18085965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14ADAD-DF4D-407B-8959-0DF084C0D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Simulaci</a:t>
            </a:r>
            <a:r>
              <a:rPr lang="es-VE" dirty="0" err="1"/>
              <a:t>ón</a:t>
            </a:r>
            <a:r>
              <a:rPr lang="es-VE" dirty="0"/>
              <a:t> con otra entrada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A58FC9-F480-4D63-8AAC-6187212A7DE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t="9314" b="10558"/>
          <a:stretch/>
        </p:blipFill>
        <p:spPr bwMode="auto">
          <a:xfrm>
            <a:off x="179512" y="1997299"/>
            <a:ext cx="8784976" cy="46734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E1616B-F875-4C21-815C-D4319C6747E5}"/>
              </a:ext>
            </a:extLst>
          </p:cNvPr>
          <p:cNvSpPr/>
          <p:nvPr/>
        </p:nvSpPr>
        <p:spPr>
          <a:xfrm>
            <a:off x="3563888" y="1635357"/>
            <a:ext cx="1790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Entrada 1/J = 4 </a:t>
            </a:r>
          </a:p>
        </p:txBody>
      </p:sp>
    </p:spTree>
    <p:extLst>
      <p:ext uri="{BB962C8B-B14F-4D97-AF65-F5344CB8AC3E}">
        <p14:creationId xmlns:p14="http://schemas.microsoft.com/office/powerpoint/2010/main" val="734610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816CB0B-5B3B-495B-89CF-64D7C21040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003203"/>
              </p:ext>
            </p:extLst>
          </p:nvPr>
        </p:nvGraphicFramePr>
        <p:xfrm>
          <a:off x="683568" y="3056545"/>
          <a:ext cx="7056784" cy="20715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51758">
                  <a:extLst>
                    <a:ext uri="{9D8B030D-6E8A-4147-A177-3AD203B41FA5}">
                      <a16:colId xmlns:a16="http://schemas.microsoft.com/office/drawing/2014/main" val="754305656"/>
                    </a:ext>
                  </a:extLst>
                </a:gridCol>
                <a:gridCol w="2352513">
                  <a:extLst>
                    <a:ext uri="{9D8B030D-6E8A-4147-A177-3AD203B41FA5}">
                      <a16:colId xmlns:a16="http://schemas.microsoft.com/office/drawing/2014/main" val="638889005"/>
                    </a:ext>
                  </a:extLst>
                </a:gridCol>
                <a:gridCol w="2352513">
                  <a:extLst>
                    <a:ext uri="{9D8B030D-6E8A-4147-A177-3AD203B41FA5}">
                      <a16:colId xmlns:a16="http://schemas.microsoft.com/office/drawing/2014/main" val="1707219191"/>
                    </a:ext>
                  </a:extLst>
                </a:gridCol>
              </a:tblGrid>
              <a:tr h="4143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2747570"/>
                  </a:ext>
                </a:extLst>
              </a:tr>
              <a:tr h="4143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S^3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+1.3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13.25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76304904"/>
                  </a:ext>
                </a:extLst>
              </a:tr>
              <a:tr h="4143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S^2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+0.29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6622570"/>
                  </a:ext>
                </a:extLst>
              </a:tr>
              <a:tr h="4143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S^1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+A1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7679012"/>
                  </a:ext>
                </a:extLst>
              </a:tr>
              <a:tr h="41431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S^0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+B1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0201299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834B70E0-3450-4954-B21A-81F8874F1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Autovalores</a:t>
            </a:r>
            <a:r>
              <a:rPr lang="en-US" dirty="0"/>
              <a:t> y </a:t>
            </a:r>
            <a:r>
              <a:rPr lang="en-US" dirty="0" err="1"/>
              <a:t>estabilidad</a:t>
            </a:r>
            <a:r>
              <a:rPr lang="en-US" dirty="0"/>
              <a:t> del Sistema (</a:t>
            </a:r>
            <a:r>
              <a:rPr lang="en-US" dirty="0" err="1"/>
              <a:t>criterio</a:t>
            </a:r>
            <a:r>
              <a:rPr lang="en-US" dirty="0"/>
              <a:t> de </a:t>
            </a:r>
            <a:r>
              <a:rPr lang="en-US" dirty="0" err="1"/>
              <a:t>routh</a:t>
            </a:r>
            <a:r>
              <a:rPr lang="en-US" dirty="0"/>
              <a:t> </a:t>
            </a:r>
            <a:r>
              <a:rPr lang="en-US" dirty="0" err="1"/>
              <a:t>hurwitz</a:t>
            </a:r>
            <a:r>
              <a:rPr lang="en-US" dirty="0"/>
              <a:t>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9A776A-FC83-41E4-BD7C-A01A4F277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84482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3">
            <a:extLst>
              <a:ext uri="{FF2B5EF4-FFF2-40B4-BE49-F238E27FC236}">
                <a16:creationId xmlns:a16="http://schemas.microsoft.com/office/drawing/2014/main" id="{9B03F92E-07EA-4C5B-A1B7-989CA9DD4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0" y="1645110"/>
            <a:ext cx="8787219" cy="125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D86DCD47-5D5B-4ACC-9AF4-EBB4E4F79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5301824"/>
            <a:ext cx="800742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A1 = ((0.29)(13.25) – (1.3)(0.02))/0.29 = +3.82   B1 = ((A1)(0.02))/A1 = +0.02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VE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Como todos los valores de la columna 1 son del mismo signo positivos, se puede decir que el sistema es estable para la función de transferencia con el polinomio característico obtenido</a:t>
            </a:r>
            <a:endParaRPr kumimoji="0" lang="es-VE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13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1547664" y="3140968"/>
            <a:ext cx="5847185" cy="1421897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s-ES" sz="4400" dirty="0">
                <a:latin typeface="Arial Narrow" panose="020B0606020202030204" pitchFamily="34" charset="0"/>
                <a:hlinkClick r:id="rId2" action="ppaction://hlinkfile"/>
              </a:rPr>
              <a:t>Maquina de vapor Watt</a:t>
            </a:r>
            <a:endParaRPr lang="es-ES" sz="4400" dirty="0">
              <a:latin typeface="Arial Narrow" panose="020B0606020202030204" pitchFamily="34" charset="0"/>
            </a:endParaRP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funcionamiento</a:t>
            </a:r>
          </a:p>
        </p:txBody>
      </p:sp>
    </p:spTree>
    <p:extLst>
      <p:ext uri="{BB962C8B-B14F-4D97-AF65-F5344CB8AC3E}">
        <p14:creationId xmlns:p14="http://schemas.microsoft.com/office/powerpoint/2010/main" val="1461716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Regulador centrifugo de watt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2" t="16505" r="10813" b="8349"/>
          <a:stretch/>
        </p:blipFill>
        <p:spPr bwMode="auto">
          <a:xfrm>
            <a:off x="251520" y="1988840"/>
            <a:ext cx="3456384" cy="419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6" t="19938" r="20319" b="17678"/>
          <a:stretch/>
        </p:blipFill>
        <p:spPr bwMode="auto">
          <a:xfrm>
            <a:off x="3779912" y="1988840"/>
            <a:ext cx="5040560" cy="4128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755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Regulador Centrifugo de watt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t="27721" r="7835" b="27416"/>
          <a:stretch/>
        </p:blipFill>
        <p:spPr bwMode="auto">
          <a:xfrm>
            <a:off x="1201000" y="2132856"/>
            <a:ext cx="6823657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8538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Sistema de control</a:t>
            </a:r>
          </a:p>
        </p:txBody>
      </p:sp>
      <p:pic>
        <p:nvPicPr>
          <p:cNvPr id="4" name="3 Marcador de contenido"/>
          <p:cNvPicPr>
            <a:picLocks noGrp="1"/>
          </p:cNvPicPr>
          <p:nvPr>
            <p:ph idx="1"/>
          </p:nvPr>
        </p:nvPicPr>
        <p:blipFill rotWithShape="1">
          <a:blip r:embed="rId2"/>
          <a:srcRect t="14839" r="4626" b="14884"/>
          <a:stretch/>
        </p:blipFill>
        <p:spPr bwMode="auto">
          <a:xfrm>
            <a:off x="1259632" y="1988840"/>
            <a:ext cx="6696744" cy="432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08427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dinámico y ecuaciones diferenciales de movimiento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1" t="21469" r="12617" b="33722"/>
          <a:stretch/>
        </p:blipFill>
        <p:spPr bwMode="auto">
          <a:xfrm>
            <a:off x="467544" y="2276872"/>
            <a:ext cx="8146241" cy="3691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869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Modelo dinámico y ecuaciones diferenciales de movimiento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6" t="33389" r="19680" b="51655"/>
          <a:stretch/>
        </p:blipFill>
        <p:spPr bwMode="auto">
          <a:xfrm>
            <a:off x="539182" y="1772816"/>
            <a:ext cx="806489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9" t="62043" r="26407" b="20325"/>
          <a:stretch/>
        </p:blipFill>
        <p:spPr bwMode="auto">
          <a:xfrm>
            <a:off x="566432" y="3320988"/>
            <a:ext cx="8037645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7C1AEE-9116-413B-9F6E-780F4CE0C03C}"/>
              </a:ext>
            </a:extLst>
          </p:cNvPr>
          <p:cNvPicPr/>
          <p:nvPr/>
        </p:nvPicPr>
        <p:blipFill rotWithShape="1">
          <a:blip r:embed="rId3"/>
          <a:srcRect l="31782" t="62617" r="52485" b="34340"/>
          <a:stretch/>
        </p:blipFill>
        <p:spPr bwMode="auto">
          <a:xfrm>
            <a:off x="566433" y="5229200"/>
            <a:ext cx="8037644" cy="10598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03005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punto de equilibrio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" t="72459" r="7318" b="18049"/>
          <a:stretch/>
        </p:blipFill>
        <p:spPr bwMode="auto">
          <a:xfrm>
            <a:off x="706180" y="1988840"/>
            <a:ext cx="7731639" cy="105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54304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adrícul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adrícula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Cuadrícula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372</TotalTime>
  <Words>248</Words>
  <Application>Microsoft Office PowerPoint</Application>
  <PresentationFormat>On-screen Show (4:3)</PresentationFormat>
  <Paragraphs>49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Narrow</vt:lpstr>
      <vt:lpstr>Calibri</vt:lpstr>
      <vt:lpstr>Franklin Gothic Medium</vt:lpstr>
      <vt:lpstr>Wingdings</vt:lpstr>
      <vt:lpstr>Wingdings 2</vt:lpstr>
      <vt:lpstr>Cuadrícula</vt:lpstr>
      <vt:lpstr>Regulador Centrifugo de watt</vt:lpstr>
      <vt:lpstr>Funcionamiento de la Maquina de vapor de watt</vt:lpstr>
      <vt:lpstr>funcionamiento</vt:lpstr>
      <vt:lpstr>Regulador centrifugo de watt</vt:lpstr>
      <vt:lpstr>Regulador Centrifugo de watt</vt:lpstr>
      <vt:lpstr>Sistema de control</vt:lpstr>
      <vt:lpstr>Modelo dinámico y ecuaciones diferenciales de movimiento</vt:lpstr>
      <vt:lpstr>Modelo dinámico y ecuaciones diferenciales de movimiento</vt:lpstr>
      <vt:lpstr>punto de equilibrio</vt:lpstr>
      <vt:lpstr>Linealización</vt:lpstr>
      <vt:lpstr>Linealización</vt:lpstr>
      <vt:lpstr>Linealización</vt:lpstr>
      <vt:lpstr>Linealización</vt:lpstr>
      <vt:lpstr>AUTOVALORES</vt:lpstr>
      <vt:lpstr>Función de transferencia</vt:lpstr>
      <vt:lpstr>Solución explicita</vt:lpstr>
      <vt:lpstr>Diagrama de bloque del Sistema inicial</vt:lpstr>
      <vt:lpstr>Simulación del sistema inicial</vt:lpstr>
      <vt:lpstr>Diagrama de bloque del Sistema no lineal con cambios de variables</vt:lpstr>
      <vt:lpstr>Simulación del sistema inicial cambios de variable</vt:lpstr>
      <vt:lpstr>Diagrama de bloque de la función de transferencia (simulación lineal)</vt:lpstr>
      <vt:lpstr>Simulación con otra entrada</vt:lpstr>
      <vt:lpstr>Autovalores y estabilidad del Sistema (criterio de routh hurwitz)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Funcionamiento  de la maquina de vapor watt</dc:title>
  <dc:creator>GERMAN SUAREZ</dc:creator>
  <cp:lastModifiedBy>Alfredo Ferreira Pace</cp:lastModifiedBy>
  <cp:revision>25</cp:revision>
  <dcterms:created xsi:type="dcterms:W3CDTF">2019-12-07T13:36:33Z</dcterms:created>
  <dcterms:modified xsi:type="dcterms:W3CDTF">2019-12-09T06:38:01Z</dcterms:modified>
</cp:coreProperties>
</file>